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5BFC3AA-0D5F-41C1-A860-0A5F5590C4ED}" type="datetimeFigureOut">
              <a:rPr lang="en-US" smtClean="0"/>
              <a:t>2/13/2023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171909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BFC3AA-0D5F-41C1-A860-0A5F5590C4ED}"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1194210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5BFC3AA-0D5F-41C1-A860-0A5F5590C4ED}"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2367008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5BFC3AA-0D5F-41C1-A860-0A5F5590C4ED}"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2425773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BFC3AA-0D5F-41C1-A860-0A5F5590C4ED}"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3303167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5BFC3AA-0D5F-41C1-A860-0A5F5590C4ED}" type="datetimeFigureOut">
              <a:rPr lang="en-US" smtClean="0"/>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2431179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5BFC3AA-0D5F-41C1-A860-0A5F5590C4ED}" type="datetimeFigureOut">
              <a:rPr lang="en-US" smtClean="0"/>
              <a:t>2/13/2023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956974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5BFC3AA-0D5F-41C1-A860-0A5F5590C4ED}"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2764720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5BFC3AA-0D5F-41C1-A860-0A5F5590C4ED}"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550980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BFC3AA-0D5F-41C1-A860-0A5F5590C4ED}"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1480534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BFC3AA-0D5F-41C1-A860-0A5F5590C4ED}"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52361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BFC3AA-0D5F-41C1-A860-0A5F5590C4ED}"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49482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BFC3AA-0D5F-41C1-A860-0A5F5590C4ED}" type="datetimeFigureOut">
              <a:rPr lang="en-US" smtClean="0"/>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1977272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BFC3AA-0D5F-41C1-A860-0A5F5590C4ED}" type="datetimeFigureOut">
              <a:rPr lang="en-US" smtClean="0"/>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962561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FC3AA-0D5F-41C1-A860-0A5F5590C4ED}" type="datetimeFigureOut">
              <a:rPr lang="en-US" smtClean="0"/>
              <a:t>2/13/2023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598672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BFC3AA-0D5F-41C1-A860-0A5F5590C4ED}"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4272126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BFC3AA-0D5F-41C1-A860-0A5F5590C4ED}"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E2E4F6F-7E9A-409B-B5C4-2C20401000F7}" type="slidenum">
              <a:rPr lang="en-US" smtClean="0"/>
              <a:t>‹#›</a:t>
            </a:fld>
            <a:endParaRPr lang="en-US"/>
          </a:p>
        </p:txBody>
      </p:sp>
    </p:spTree>
    <p:extLst>
      <p:ext uri="{BB962C8B-B14F-4D97-AF65-F5344CB8AC3E}">
        <p14:creationId xmlns:p14="http://schemas.microsoft.com/office/powerpoint/2010/main" val="4235412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5BFC3AA-0D5F-41C1-A860-0A5F5590C4ED}" type="datetimeFigureOut">
              <a:rPr lang="en-US" smtClean="0"/>
              <a:t>2/13/2023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E2E4F6F-7E9A-409B-B5C4-2C20401000F7}" type="slidenum">
              <a:rPr lang="en-US" smtClean="0"/>
              <a:t>‹#›</a:t>
            </a:fld>
            <a:endParaRPr lang="en-US"/>
          </a:p>
        </p:txBody>
      </p:sp>
    </p:spTree>
    <p:extLst>
      <p:ext uri="{BB962C8B-B14F-4D97-AF65-F5344CB8AC3E}">
        <p14:creationId xmlns:p14="http://schemas.microsoft.com/office/powerpoint/2010/main" val="5399352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DE7C2-0042-BBFE-E78B-7A25C23EE6DB}"/>
              </a:ext>
            </a:extLst>
          </p:cNvPr>
          <p:cNvSpPr>
            <a:spLocks noGrp="1"/>
          </p:cNvSpPr>
          <p:nvPr>
            <p:ph type="ctrTitle"/>
          </p:nvPr>
        </p:nvSpPr>
        <p:spPr/>
        <p:txBody>
          <a:bodyPr/>
          <a:lstStyle/>
          <a:p>
            <a:r>
              <a:rPr lang="en-US" dirty="0"/>
              <a:t>Reserve Bank of India</a:t>
            </a:r>
          </a:p>
        </p:txBody>
      </p:sp>
    </p:spTree>
    <p:extLst>
      <p:ext uri="{BB962C8B-B14F-4D97-AF65-F5344CB8AC3E}">
        <p14:creationId xmlns:p14="http://schemas.microsoft.com/office/powerpoint/2010/main" val="306379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87373-9718-660A-AC73-EE21846FD347}"/>
              </a:ext>
            </a:extLst>
          </p:cNvPr>
          <p:cNvSpPr>
            <a:spLocks noGrp="1"/>
          </p:cNvSpPr>
          <p:nvPr>
            <p:ph type="title"/>
          </p:nvPr>
        </p:nvSpPr>
        <p:spPr/>
        <p:txBody>
          <a:bodyPr/>
          <a:lstStyle/>
          <a:p>
            <a:r>
              <a:rPr lang="en-US" dirty="0"/>
              <a:t>Reserve Bank of India</a:t>
            </a:r>
          </a:p>
        </p:txBody>
      </p:sp>
      <p:sp>
        <p:nvSpPr>
          <p:cNvPr id="3" name="Content Placeholder 2">
            <a:extLst>
              <a:ext uri="{FF2B5EF4-FFF2-40B4-BE49-F238E27FC236}">
                <a16:creationId xmlns:a16="http://schemas.microsoft.com/office/drawing/2014/main" id="{99914095-D33A-1031-7B10-0374D5DB2DE5}"/>
              </a:ext>
            </a:extLst>
          </p:cNvPr>
          <p:cNvSpPr>
            <a:spLocks noGrp="1"/>
          </p:cNvSpPr>
          <p:nvPr>
            <p:ph idx="1"/>
          </p:nvPr>
        </p:nvSpPr>
        <p:spPr/>
        <p:txBody>
          <a:bodyPr>
            <a:normAutofit/>
          </a:bodyPr>
          <a:lstStyle/>
          <a:p>
            <a:pPr marL="0" indent="0" algn="just">
              <a:buNone/>
            </a:pPr>
            <a:r>
              <a:rPr lang="en-US" dirty="0"/>
              <a:t>Reserve Bank of India (RBI) The Reserve Bank of India is the central bank of the country. Central banks are a relatively recent innovation and most central banks, as we know them today, were established around the early twentieth century. </a:t>
            </a:r>
          </a:p>
          <a:p>
            <a:pPr marL="0" indent="0" algn="just">
              <a:buNone/>
            </a:pPr>
            <a:r>
              <a:rPr lang="en-US" dirty="0"/>
              <a:t>The Reserve Bank of India was set up on the basis of the recommendations of the Hilton Young Commission. The Reserve Bank of India Act, 1934 provides the statutory basis of the functioning of the Bank, which commenced operations on April 1,1935. </a:t>
            </a:r>
          </a:p>
        </p:txBody>
      </p:sp>
    </p:spTree>
    <p:extLst>
      <p:ext uri="{BB962C8B-B14F-4D97-AF65-F5344CB8AC3E}">
        <p14:creationId xmlns:p14="http://schemas.microsoft.com/office/powerpoint/2010/main" val="2000379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23E63-36A2-A03D-1399-B9FB4E51D573}"/>
              </a:ext>
            </a:extLst>
          </p:cNvPr>
          <p:cNvSpPr>
            <a:spLocks noGrp="1"/>
          </p:cNvSpPr>
          <p:nvPr>
            <p:ph type="title"/>
          </p:nvPr>
        </p:nvSpPr>
        <p:spPr/>
        <p:txBody>
          <a:bodyPr/>
          <a:lstStyle/>
          <a:p>
            <a:r>
              <a:rPr lang="en-US" dirty="0"/>
              <a:t>Reserve Bank of India</a:t>
            </a:r>
          </a:p>
        </p:txBody>
      </p:sp>
      <p:sp>
        <p:nvSpPr>
          <p:cNvPr id="3" name="Content Placeholder 2">
            <a:extLst>
              <a:ext uri="{FF2B5EF4-FFF2-40B4-BE49-F238E27FC236}">
                <a16:creationId xmlns:a16="http://schemas.microsoft.com/office/drawing/2014/main" id="{22593814-C613-F1B1-BED0-9B44539F8512}"/>
              </a:ext>
            </a:extLst>
          </p:cNvPr>
          <p:cNvSpPr>
            <a:spLocks noGrp="1"/>
          </p:cNvSpPr>
          <p:nvPr>
            <p:ph idx="1"/>
          </p:nvPr>
        </p:nvSpPr>
        <p:spPr/>
        <p:txBody>
          <a:bodyPr/>
          <a:lstStyle/>
          <a:p>
            <a:pPr marL="0" indent="0">
              <a:buNone/>
            </a:pPr>
            <a:r>
              <a:rPr lang="en-US" dirty="0"/>
              <a:t>The Bank was constituted to </a:t>
            </a:r>
          </a:p>
          <a:p>
            <a:r>
              <a:rPr lang="en-US" dirty="0"/>
              <a:t>Regulate the issue of banknotes </a:t>
            </a:r>
          </a:p>
          <a:p>
            <a:r>
              <a:rPr lang="en-US" dirty="0"/>
              <a:t>Maintain reserves with a view to securing monetary stability and </a:t>
            </a:r>
          </a:p>
          <a:p>
            <a:r>
              <a:rPr lang="en-US" dirty="0"/>
              <a:t>To operate the credit and currency system of the country to its advantage.</a:t>
            </a:r>
          </a:p>
          <a:p>
            <a:pPr marL="0" indent="0">
              <a:buNone/>
            </a:pPr>
            <a:endParaRPr lang="en-US" dirty="0"/>
          </a:p>
        </p:txBody>
      </p:sp>
    </p:spTree>
    <p:extLst>
      <p:ext uri="{BB962C8B-B14F-4D97-AF65-F5344CB8AC3E}">
        <p14:creationId xmlns:p14="http://schemas.microsoft.com/office/powerpoint/2010/main" val="1816922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ABEDF-D803-DCD7-1A2F-A8083BCBB529}"/>
              </a:ext>
            </a:extLst>
          </p:cNvPr>
          <p:cNvSpPr>
            <a:spLocks noGrp="1"/>
          </p:cNvSpPr>
          <p:nvPr>
            <p:ph type="title"/>
          </p:nvPr>
        </p:nvSpPr>
        <p:spPr/>
        <p:txBody>
          <a:bodyPr/>
          <a:lstStyle/>
          <a:p>
            <a:r>
              <a:rPr lang="en-US" dirty="0"/>
              <a:t>Reserve Bank of India</a:t>
            </a:r>
          </a:p>
        </p:txBody>
      </p:sp>
      <p:sp>
        <p:nvSpPr>
          <p:cNvPr id="3" name="Content Placeholder 2">
            <a:extLst>
              <a:ext uri="{FF2B5EF4-FFF2-40B4-BE49-F238E27FC236}">
                <a16:creationId xmlns:a16="http://schemas.microsoft.com/office/drawing/2014/main" id="{E9125671-F945-1E50-890C-6433450683DB}"/>
              </a:ext>
            </a:extLst>
          </p:cNvPr>
          <p:cNvSpPr>
            <a:spLocks noGrp="1"/>
          </p:cNvSpPr>
          <p:nvPr>
            <p:ph idx="1"/>
          </p:nvPr>
        </p:nvSpPr>
        <p:spPr/>
        <p:txBody>
          <a:bodyPr>
            <a:normAutofit fontScale="92500" lnSpcReduction="10000"/>
          </a:bodyPr>
          <a:lstStyle/>
          <a:p>
            <a:pPr marL="0" indent="0" algn="just">
              <a:buNone/>
            </a:pPr>
            <a:r>
              <a:rPr lang="en-US" dirty="0"/>
              <a:t>The Bank began its operations by taking over from the Government the functions so far being performed by the Controller of Currency and from the Imperial Bank of India, the management of Government accounts and public debt. The existing currency offices at Calcutta, Bombay, Madras, Rangoon, Karachi, Lahore and Cawnpore (Kanpur) became branches of the Issue Department. Offices of the Banking Department were established in Calcutta, Bombay, Madras, Delhi and Rangoon.</a:t>
            </a:r>
          </a:p>
          <a:p>
            <a:pPr marL="0" indent="0" algn="just">
              <a:buNone/>
            </a:pPr>
            <a:r>
              <a:rPr lang="en-US" dirty="0"/>
              <a:t>Burma (Myanmar) seceded from the Indian Union in 1937 but the Reserve Bank continued to act as the Central Bank for Burma till Japanese Occupation of Burma and later </a:t>
            </a:r>
            <a:r>
              <a:rPr lang="en-US" dirty="0" err="1"/>
              <a:t>upto</a:t>
            </a:r>
            <a:r>
              <a:rPr lang="en-US" dirty="0"/>
              <a:t> April, 1947. After the partition of India, the Reserve Bank served as the central bank of Pakistan </a:t>
            </a:r>
            <a:r>
              <a:rPr lang="en-US" dirty="0" err="1"/>
              <a:t>upto</a:t>
            </a:r>
            <a:r>
              <a:rPr lang="en-US" dirty="0"/>
              <a:t> June 1948 when the State Bank of Pakistan commenced operations. The Bank, which was originally set up as a shareholder's bank, was </a:t>
            </a:r>
            <a:r>
              <a:rPr lang="en-US" dirty="0" err="1"/>
              <a:t>nationalised</a:t>
            </a:r>
            <a:r>
              <a:rPr lang="en-US" dirty="0"/>
              <a:t> in 1949.</a:t>
            </a:r>
          </a:p>
        </p:txBody>
      </p:sp>
    </p:spTree>
    <p:extLst>
      <p:ext uri="{BB962C8B-B14F-4D97-AF65-F5344CB8AC3E}">
        <p14:creationId xmlns:p14="http://schemas.microsoft.com/office/powerpoint/2010/main" val="3516689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44AC-55FC-E71E-9414-219AF3D2E649}"/>
              </a:ext>
            </a:extLst>
          </p:cNvPr>
          <p:cNvSpPr>
            <a:spLocks noGrp="1"/>
          </p:cNvSpPr>
          <p:nvPr>
            <p:ph type="title"/>
          </p:nvPr>
        </p:nvSpPr>
        <p:spPr/>
        <p:txBody>
          <a:bodyPr/>
          <a:lstStyle/>
          <a:p>
            <a:r>
              <a:rPr lang="en-US" dirty="0"/>
              <a:t>Reserve Bank of India</a:t>
            </a:r>
          </a:p>
        </p:txBody>
      </p:sp>
      <p:sp>
        <p:nvSpPr>
          <p:cNvPr id="3" name="Content Placeholder 2">
            <a:extLst>
              <a:ext uri="{FF2B5EF4-FFF2-40B4-BE49-F238E27FC236}">
                <a16:creationId xmlns:a16="http://schemas.microsoft.com/office/drawing/2014/main" id="{D25780BB-CCC1-A5A4-8F6E-3947C2875893}"/>
              </a:ext>
            </a:extLst>
          </p:cNvPr>
          <p:cNvSpPr>
            <a:spLocks noGrp="1"/>
          </p:cNvSpPr>
          <p:nvPr>
            <p:ph idx="1"/>
          </p:nvPr>
        </p:nvSpPr>
        <p:spPr/>
        <p:txBody>
          <a:bodyPr>
            <a:normAutofit fontScale="92500" lnSpcReduction="20000"/>
          </a:bodyPr>
          <a:lstStyle/>
          <a:p>
            <a:pPr marL="0" indent="0" algn="just">
              <a:buNone/>
            </a:pPr>
            <a:r>
              <a:rPr lang="en-US" dirty="0"/>
              <a:t>An interesting feature of the Reserve Bank of India was that at its very inception, the Bank was seen as playing a special role in the context of development, especially Agriculture. When India commenced its plan </a:t>
            </a:r>
            <a:r>
              <a:rPr lang="en-US" dirty="0" err="1"/>
              <a:t>endeavours</a:t>
            </a:r>
            <a:r>
              <a:rPr lang="en-US" dirty="0"/>
              <a:t>, the development role of the Bank came into focus, especially in the sixties when the Reserve Bank, in many ways, pioneered the concept and </a:t>
            </a:r>
            <a:r>
              <a:rPr lang="en-US" dirty="0" err="1"/>
              <a:t>practise</a:t>
            </a:r>
            <a:r>
              <a:rPr lang="en-US" dirty="0"/>
              <a:t> of using finance to </a:t>
            </a:r>
            <a:r>
              <a:rPr lang="en-US" dirty="0" err="1"/>
              <a:t>catalyse</a:t>
            </a:r>
            <a:r>
              <a:rPr lang="en-US" dirty="0"/>
              <a:t> development. The Bank was also instrumental in institutional development and helped set up institutions like the Deposit Insurance and Credit Guarantee Corporation of India, the Unit Trust of India, the Industrial Development Bank of India, the National Bank of Agriculture and Rural Development, the Discount and Finance House of India etc. to build the financial infrastructure of the country.</a:t>
            </a:r>
          </a:p>
          <a:p>
            <a:pPr marL="0" indent="0" algn="just">
              <a:buNone/>
            </a:pPr>
            <a:r>
              <a:rPr lang="en-US" dirty="0"/>
              <a:t>With </a:t>
            </a:r>
            <a:r>
              <a:rPr lang="en-US" dirty="0" err="1"/>
              <a:t>liberalisation</a:t>
            </a:r>
            <a:r>
              <a:rPr lang="en-US" dirty="0"/>
              <a:t>, the Bank's focus has shifted back to core central banking functions like Monetary Policy, Bank Supervision and Regulation, and Overseeing the Payments System and onto developing the financial markets.</a:t>
            </a:r>
          </a:p>
        </p:txBody>
      </p:sp>
    </p:spTree>
    <p:extLst>
      <p:ext uri="{BB962C8B-B14F-4D97-AF65-F5344CB8AC3E}">
        <p14:creationId xmlns:p14="http://schemas.microsoft.com/office/powerpoint/2010/main" val="4195334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B820F-9663-5A67-500C-EC4608FA31E7}"/>
              </a:ext>
            </a:extLst>
          </p:cNvPr>
          <p:cNvSpPr>
            <a:spLocks noGrp="1"/>
          </p:cNvSpPr>
          <p:nvPr>
            <p:ph type="title"/>
          </p:nvPr>
        </p:nvSpPr>
        <p:spPr/>
        <p:txBody>
          <a:bodyPr/>
          <a:lstStyle/>
          <a:p>
            <a:r>
              <a:rPr lang="en-US" dirty="0"/>
              <a:t>Establishment of Reserve Bank of India </a:t>
            </a:r>
          </a:p>
        </p:txBody>
      </p:sp>
      <p:sp>
        <p:nvSpPr>
          <p:cNvPr id="3" name="Content Placeholder 2">
            <a:extLst>
              <a:ext uri="{FF2B5EF4-FFF2-40B4-BE49-F238E27FC236}">
                <a16:creationId xmlns:a16="http://schemas.microsoft.com/office/drawing/2014/main" id="{F717E32A-EB71-77CD-2D1A-1B2ACFD1A7E4}"/>
              </a:ext>
            </a:extLst>
          </p:cNvPr>
          <p:cNvSpPr>
            <a:spLocks noGrp="1"/>
          </p:cNvSpPr>
          <p:nvPr>
            <p:ph idx="1"/>
          </p:nvPr>
        </p:nvSpPr>
        <p:spPr/>
        <p:txBody>
          <a:bodyPr/>
          <a:lstStyle/>
          <a:p>
            <a:pPr marL="0" indent="0" algn="just">
              <a:buNone/>
            </a:pPr>
            <a:r>
              <a:rPr lang="en-US" dirty="0"/>
              <a:t>The Reserve Bank of India was established on April 1, 1935 in accordance with the provisions of the Reserve Bank of India Act, 1934. The Central Office of the Reserve Bank was initially established in Calcutta but was permanently moved to Mumbai in 1937. The central office is where the Governor sits and their policies are formulated. Though originally privately owned, since nationalization in 1949, the Reserve Bank is fully owned by the government of India.</a:t>
            </a:r>
          </a:p>
        </p:txBody>
      </p:sp>
    </p:spTree>
    <p:extLst>
      <p:ext uri="{BB962C8B-B14F-4D97-AF65-F5344CB8AC3E}">
        <p14:creationId xmlns:p14="http://schemas.microsoft.com/office/powerpoint/2010/main" val="787776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TotalTime>
  <Words>578</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 Boardroom</vt:lpstr>
      <vt:lpstr>Reserve Bank of India</vt:lpstr>
      <vt:lpstr>Reserve Bank of India</vt:lpstr>
      <vt:lpstr>Reserve Bank of India</vt:lpstr>
      <vt:lpstr>Reserve Bank of India</vt:lpstr>
      <vt:lpstr>Reserve Bank of India</vt:lpstr>
      <vt:lpstr>Establishment of Reserve Bank of India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Reserve Bank of India</dc:title>
  <dc:creator>Ananya Priya</dc:creator>
  <cp:lastModifiedBy>Ananya Priya</cp:lastModifiedBy>
  <cp:revision>1</cp:revision>
  <dcterms:created xsi:type="dcterms:W3CDTF">2023-02-13T15:53:28Z</dcterms:created>
  <dcterms:modified xsi:type="dcterms:W3CDTF">2023-02-13T15:55:06Z</dcterms:modified>
</cp:coreProperties>
</file>